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65" r:id="rId4"/>
    <p:sldId id="257" r:id="rId5"/>
    <p:sldId id="264" r:id="rId6"/>
    <p:sldId id="266" r:id="rId7"/>
    <p:sldId id="267" r:id="rId8"/>
    <p:sldId id="272" r:id="rId9"/>
    <p:sldId id="258" r:id="rId10"/>
    <p:sldId id="276" r:id="rId11"/>
    <p:sldId id="277" r:id="rId12"/>
    <p:sldId id="281" r:id="rId13"/>
    <p:sldId id="271" r:id="rId14"/>
    <p:sldId id="278" r:id="rId15"/>
    <p:sldId id="273" r:id="rId16"/>
    <p:sldId id="280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/>
    <p:restoredTop sz="91156"/>
  </p:normalViewPr>
  <p:slideViewPr>
    <p:cSldViewPr snapToGrid="0" snapToObjects="1">
      <p:cViewPr varScale="1">
        <p:scale>
          <a:sx n="116" d="100"/>
          <a:sy n="116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628A6-A8A2-493F-AA61-EB4EBCBC506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DEDF1-FE17-4AA0-8CE2-5DE6628E6534}">
      <dgm:prSet/>
      <dgm:spPr/>
      <dgm:t>
        <a:bodyPr/>
        <a:lstStyle/>
        <a:p>
          <a:r>
            <a:rPr lang="en-US"/>
            <a:t>Reduced tilling provides higher yield production after 7 years</a:t>
          </a:r>
        </a:p>
      </dgm:t>
    </dgm:pt>
    <dgm:pt modelId="{AA1E7284-508E-4E1B-A932-2C907A6A78BF}" type="parTrans" cxnId="{55227C0C-7BB3-4F98-895D-3E975C3F84A8}">
      <dgm:prSet/>
      <dgm:spPr/>
      <dgm:t>
        <a:bodyPr/>
        <a:lstStyle/>
        <a:p>
          <a:endParaRPr lang="en-US"/>
        </a:p>
      </dgm:t>
    </dgm:pt>
    <dgm:pt modelId="{9F5911B0-BD9C-4E69-81BD-DE9058EE110A}" type="sibTrans" cxnId="{55227C0C-7BB3-4F98-895D-3E975C3F84A8}">
      <dgm:prSet/>
      <dgm:spPr/>
      <dgm:t>
        <a:bodyPr/>
        <a:lstStyle/>
        <a:p>
          <a:endParaRPr lang="en-US"/>
        </a:p>
      </dgm:t>
    </dgm:pt>
    <dgm:pt modelId="{A409B7F2-4D8A-4F03-96F6-774CC8A1E069}">
      <dgm:prSet/>
      <dgm:spPr/>
      <dgm:t>
        <a:bodyPr/>
        <a:lstStyle/>
        <a:p>
          <a:r>
            <a:rPr lang="en-US" dirty="0"/>
            <a:t>Dirt still requires movement to assist in stimulation</a:t>
          </a:r>
        </a:p>
      </dgm:t>
    </dgm:pt>
    <dgm:pt modelId="{3FEAC3DF-DCB0-4490-8E2E-06CD0365D551}" type="parTrans" cxnId="{EE32473C-A899-48B1-9BA2-144853C88A90}">
      <dgm:prSet/>
      <dgm:spPr/>
      <dgm:t>
        <a:bodyPr/>
        <a:lstStyle/>
        <a:p>
          <a:endParaRPr lang="en-US"/>
        </a:p>
      </dgm:t>
    </dgm:pt>
    <dgm:pt modelId="{CED693F4-6916-41B1-BAF5-516C881D85DD}" type="sibTrans" cxnId="{EE32473C-A899-48B1-9BA2-144853C88A90}">
      <dgm:prSet/>
      <dgm:spPr/>
      <dgm:t>
        <a:bodyPr/>
        <a:lstStyle/>
        <a:p>
          <a:endParaRPr lang="en-US"/>
        </a:p>
      </dgm:t>
    </dgm:pt>
    <dgm:pt modelId="{6264B426-248B-411C-BD4C-63B216C81312}">
      <dgm:prSet/>
      <dgm:spPr/>
      <dgm:t>
        <a:bodyPr/>
        <a:lstStyle/>
        <a:p>
          <a:r>
            <a:rPr lang="en-US"/>
            <a:t>Biodiversity</a:t>
          </a:r>
        </a:p>
      </dgm:t>
    </dgm:pt>
    <dgm:pt modelId="{B63898E9-30DF-4F0F-880F-651E34AC5816}" type="parTrans" cxnId="{7DCCEEBB-7309-489B-BE46-9CCBFBF79E34}">
      <dgm:prSet/>
      <dgm:spPr/>
      <dgm:t>
        <a:bodyPr/>
        <a:lstStyle/>
        <a:p>
          <a:endParaRPr lang="en-US"/>
        </a:p>
      </dgm:t>
    </dgm:pt>
    <dgm:pt modelId="{73AE28E7-EC1B-4CBF-82BD-C42F6353C648}" type="sibTrans" cxnId="{7DCCEEBB-7309-489B-BE46-9CCBFBF79E34}">
      <dgm:prSet/>
      <dgm:spPr/>
      <dgm:t>
        <a:bodyPr/>
        <a:lstStyle/>
        <a:p>
          <a:endParaRPr lang="en-US"/>
        </a:p>
      </dgm:t>
    </dgm:pt>
    <dgm:pt modelId="{18D94958-D0E2-4C2A-82C2-2DDEE787A58D}">
      <dgm:prSet/>
      <dgm:spPr/>
      <dgm:t>
        <a:bodyPr/>
        <a:lstStyle/>
        <a:p>
          <a:r>
            <a:rPr lang="en-US"/>
            <a:t>Enhanced water availability</a:t>
          </a:r>
        </a:p>
      </dgm:t>
    </dgm:pt>
    <dgm:pt modelId="{591413A6-3171-43EF-B0FF-3773C86FF74B}" type="parTrans" cxnId="{957072C6-1341-4DC2-BDB6-341EBABF1201}">
      <dgm:prSet/>
      <dgm:spPr/>
      <dgm:t>
        <a:bodyPr/>
        <a:lstStyle/>
        <a:p>
          <a:endParaRPr lang="en-US"/>
        </a:p>
      </dgm:t>
    </dgm:pt>
    <dgm:pt modelId="{ED5DA9E3-C047-4D95-A31C-BB5C05E718BF}" type="sibTrans" cxnId="{957072C6-1341-4DC2-BDB6-341EBABF1201}">
      <dgm:prSet/>
      <dgm:spPr/>
      <dgm:t>
        <a:bodyPr/>
        <a:lstStyle/>
        <a:p>
          <a:endParaRPr lang="en-US"/>
        </a:p>
      </dgm:t>
    </dgm:pt>
    <dgm:pt modelId="{BAE0092D-637A-41EE-AFEA-4162FF3B6399}">
      <dgm:prSet/>
      <dgm:spPr/>
      <dgm:t>
        <a:bodyPr/>
        <a:lstStyle/>
        <a:p>
          <a:r>
            <a:rPr lang="en-US"/>
            <a:t>Carbon sequestration</a:t>
          </a:r>
        </a:p>
      </dgm:t>
    </dgm:pt>
    <dgm:pt modelId="{0FB23875-B92E-4146-92A3-EF06970877BC}" type="parTrans" cxnId="{E33369A9-C1D7-4750-A059-AA70FED25DAE}">
      <dgm:prSet/>
      <dgm:spPr/>
      <dgm:t>
        <a:bodyPr/>
        <a:lstStyle/>
        <a:p>
          <a:endParaRPr lang="en-US"/>
        </a:p>
      </dgm:t>
    </dgm:pt>
    <dgm:pt modelId="{1D26A1F5-100A-40FB-8EE2-B887061B67FA}" type="sibTrans" cxnId="{E33369A9-C1D7-4750-A059-AA70FED25DAE}">
      <dgm:prSet/>
      <dgm:spPr/>
      <dgm:t>
        <a:bodyPr/>
        <a:lstStyle/>
        <a:p>
          <a:endParaRPr lang="en-US"/>
        </a:p>
      </dgm:t>
    </dgm:pt>
    <dgm:pt modelId="{10FFA33B-BC1A-D94D-B17A-00F1C51E8561}" type="pres">
      <dgm:prSet presAssocID="{769628A6-A8A2-493F-AA61-EB4EBCBC5061}" presName="linear" presStyleCnt="0">
        <dgm:presLayoutVars>
          <dgm:dir/>
          <dgm:resizeHandles val="exact"/>
        </dgm:presLayoutVars>
      </dgm:prSet>
      <dgm:spPr/>
    </dgm:pt>
    <dgm:pt modelId="{3E576578-5839-094B-B7E3-7A389221026F}" type="pres">
      <dgm:prSet presAssocID="{607DEDF1-FE17-4AA0-8CE2-5DE6628E6534}" presName="comp" presStyleCnt="0"/>
      <dgm:spPr/>
    </dgm:pt>
    <dgm:pt modelId="{AE473140-14CE-F94A-B82A-965DF01857EB}" type="pres">
      <dgm:prSet presAssocID="{607DEDF1-FE17-4AA0-8CE2-5DE6628E6534}" presName="box" presStyleLbl="node1" presStyleIdx="0" presStyleCnt="2"/>
      <dgm:spPr/>
    </dgm:pt>
    <dgm:pt modelId="{F60240C5-CDD4-B14D-8D53-6E5E8EC5D83A}" type="pres">
      <dgm:prSet presAssocID="{607DEDF1-FE17-4AA0-8CE2-5DE6628E6534}" presName="img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77000" r="-77000"/>
          </a:stretch>
        </a:blipFill>
      </dgm:spPr>
      <dgm:extLst>
        <a:ext uri="{E40237B7-FDA0-4F09-8148-C483321AD2D9}">
          <dgm14:cNvPr xmlns:dgm14="http://schemas.microsoft.com/office/drawing/2010/diagram" id="0" name="" descr="Tractor in a field"/>
        </a:ext>
      </dgm:extLst>
    </dgm:pt>
    <dgm:pt modelId="{BB9ED594-27FF-3D41-9951-6A291628B7D5}" type="pres">
      <dgm:prSet presAssocID="{607DEDF1-FE17-4AA0-8CE2-5DE6628E6534}" presName="text" presStyleLbl="node1" presStyleIdx="0" presStyleCnt="2">
        <dgm:presLayoutVars>
          <dgm:bulletEnabled val="1"/>
        </dgm:presLayoutVars>
      </dgm:prSet>
      <dgm:spPr/>
    </dgm:pt>
    <dgm:pt modelId="{76ABF516-DC3C-5F4E-B3BB-BE2E538C74A8}" type="pres">
      <dgm:prSet presAssocID="{9F5911B0-BD9C-4E69-81BD-DE9058EE110A}" presName="spacer" presStyleCnt="0"/>
      <dgm:spPr/>
    </dgm:pt>
    <dgm:pt modelId="{6E57788C-2B73-5F4A-88AF-E2AB4C62F269}" type="pres">
      <dgm:prSet presAssocID="{A409B7F2-4D8A-4F03-96F6-774CC8A1E069}" presName="comp" presStyleCnt="0"/>
      <dgm:spPr/>
    </dgm:pt>
    <dgm:pt modelId="{D0529DF1-CAA2-2842-BAC7-2774AA56653F}" type="pres">
      <dgm:prSet presAssocID="{A409B7F2-4D8A-4F03-96F6-774CC8A1E069}" presName="box" presStyleLbl="node1" presStyleIdx="1" presStyleCnt="2"/>
      <dgm:spPr/>
    </dgm:pt>
    <dgm:pt modelId="{687D75DE-8761-ED4B-B66E-88601BF67C0A}" type="pres">
      <dgm:prSet presAssocID="{A409B7F2-4D8A-4F03-96F6-774CC8A1E069}" presName="img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77000" r="-77000"/>
          </a:stretch>
        </a:blipFill>
      </dgm:spPr>
      <dgm:extLst>
        <a:ext uri="{E40237B7-FDA0-4F09-8148-C483321AD2D9}">
          <dgm14:cNvPr xmlns:dgm14="http://schemas.microsoft.com/office/drawing/2010/diagram" id="0" name="" descr="Hands holding soil"/>
        </a:ext>
      </dgm:extLst>
    </dgm:pt>
    <dgm:pt modelId="{621C454C-CF6C-F747-B459-3D06013ED504}" type="pres">
      <dgm:prSet presAssocID="{A409B7F2-4D8A-4F03-96F6-774CC8A1E069}" presName="text" presStyleLbl="node1" presStyleIdx="1" presStyleCnt="2">
        <dgm:presLayoutVars>
          <dgm:bulletEnabled val="1"/>
        </dgm:presLayoutVars>
      </dgm:prSet>
      <dgm:spPr/>
    </dgm:pt>
  </dgm:ptLst>
  <dgm:cxnLst>
    <dgm:cxn modelId="{9D9D2701-59C4-604A-A9DA-50E1CD45FC1C}" type="presOf" srcId="{18D94958-D0E2-4C2A-82C2-2DDEE787A58D}" destId="{D0529DF1-CAA2-2842-BAC7-2774AA56653F}" srcOrd="0" destOrd="2" presId="urn:microsoft.com/office/officeart/2005/8/layout/vList4"/>
    <dgm:cxn modelId="{55227C0C-7BB3-4F98-895D-3E975C3F84A8}" srcId="{769628A6-A8A2-493F-AA61-EB4EBCBC5061}" destId="{607DEDF1-FE17-4AA0-8CE2-5DE6628E6534}" srcOrd="0" destOrd="0" parTransId="{AA1E7284-508E-4E1B-A932-2C907A6A78BF}" sibTransId="{9F5911B0-BD9C-4E69-81BD-DE9058EE110A}"/>
    <dgm:cxn modelId="{6A99460D-72C7-B441-BAD5-912FF6DDE4BA}" type="presOf" srcId="{A409B7F2-4D8A-4F03-96F6-774CC8A1E069}" destId="{621C454C-CF6C-F747-B459-3D06013ED504}" srcOrd="1" destOrd="0" presId="urn:microsoft.com/office/officeart/2005/8/layout/vList4"/>
    <dgm:cxn modelId="{39848228-0973-FD48-B36D-E58B0011397F}" type="presOf" srcId="{18D94958-D0E2-4C2A-82C2-2DDEE787A58D}" destId="{621C454C-CF6C-F747-B459-3D06013ED504}" srcOrd="1" destOrd="2" presId="urn:microsoft.com/office/officeart/2005/8/layout/vList4"/>
    <dgm:cxn modelId="{CB757D2B-CAFE-3D4D-9EE0-DC09DED535B3}" type="presOf" srcId="{769628A6-A8A2-493F-AA61-EB4EBCBC5061}" destId="{10FFA33B-BC1A-D94D-B17A-00F1C51E8561}" srcOrd="0" destOrd="0" presId="urn:microsoft.com/office/officeart/2005/8/layout/vList4"/>
    <dgm:cxn modelId="{7C36122F-E8BA-9B4D-96DF-107334DE5726}" type="presOf" srcId="{BAE0092D-637A-41EE-AFEA-4162FF3B6399}" destId="{621C454C-CF6C-F747-B459-3D06013ED504}" srcOrd="1" destOrd="3" presId="urn:microsoft.com/office/officeart/2005/8/layout/vList4"/>
    <dgm:cxn modelId="{EE32473C-A899-48B1-9BA2-144853C88A90}" srcId="{769628A6-A8A2-493F-AA61-EB4EBCBC5061}" destId="{A409B7F2-4D8A-4F03-96F6-774CC8A1E069}" srcOrd="1" destOrd="0" parTransId="{3FEAC3DF-DCB0-4490-8E2E-06CD0365D551}" sibTransId="{CED693F4-6916-41B1-BAF5-516C881D85DD}"/>
    <dgm:cxn modelId="{CF33714A-E204-7D47-AF5C-81878DB4C036}" type="presOf" srcId="{A409B7F2-4D8A-4F03-96F6-774CC8A1E069}" destId="{D0529DF1-CAA2-2842-BAC7-2774AA56653F}" srcOrd="0" destOrd="0" presId="urn:microsoft.com/office/officeart/2005/8/layout/vList4"/>
    <dgm:cxn modelId="{65DE607C-7F53-D540-849C-0305B40F0270}" type="presOf" srcId="{BAE0092D-637A-41EE-AFEA-4162FF3B6399}" destId="{D0529DF1-CAA2-2842-BAC7-2774AA56653F}" srcOrd="0" destOrd="3" presId="urn:microsoft.com/office/officeart/2005/8/layout/vList4"/>
    <dgm:cxn modelId="{985BDF7F-E483-7843-A967-0DFAF0F6F7BE}" type="presOf" srcId="{6264B426-248B-411C-BD4C-63B216C81312}" destId="{621C454C-CF6C-F747-B459-3D06013ED504}" srcOrd="1" destOrd="1" presId="urn:microsoft.com/office/officeart/2005/8/layout/vList4"/>
    <dgm:cxn modelId="{0E0BA79B-A135-5548-B9CE-BD4603CBEEAA}" type="presOf" srcId="{607DEDF1-FE17-4AA0-8CE2-5DE6628E6534}" destId="{AE473140-14CE-F94A-B82A-965DF01857EB}" srcOrd="0" destOrd="0" presId="urn:microsoft.com/office/officeart/2005/8/layout/vList4"/>
    <dgm:cxn modelId="{E33369A9-C1D7-4750-A059-AA70FED25DAE}" srcId="{A409B7F2-4D8A-4F03-96F6-774CC8A1E069}" destId="{BAE0092D-637A-41EE-AFEA-4162FF3B6399}" srcOrd="2" destOrd="0" parTransId="{0FB23875-B92E-4146-92A3-EF06970877BC}" sibTransId="{1D26A1F5-100A-40FB-8EE2-B887061B67FA}"/>
    <dgm:cxn modelId="{7DCCEEBB-7309-489B-BE46-9CCBFBF79E34}" srcId="{A409B7F2-4D8A-4F03-96F6-774CC8A1E069}" destId="{6264B426-248B-411C-BD4C-63B216C81312}" srcOrd="0" destOrd="0" parTransId="{B63898E9-30DF-4F0F-880F-651E34AC5816}" sibTransId="{73AE28E7-EC1B-4CBF-82BD-C42F6353C648}"/>
    <dgm:cxn modelId="{957072C6-1341-4DC2-BDB6-341EBABF1201}" srcId="{A409B7F2-4D8A-4F03-96F6-774CC8A1E069}" destId="{18D94958-D0E2-4C2A-82C2-2DDEE787A58D}" srcOrd="1" destOrd="0" parTransId="{591413A6-3171-43EF-B0FF-3773C86FF74B}" sibTransId="{ED5DA9E3-C047-4D95-A31C-BB5C05E718BF}"/>
    <dgm:cxn modelId="{967B8EFB-BF02-144D-BD1B-19CEA43BEF2D}" type="presOf" srcId="{6264B426-248B-411C-BD4C-63B216C81312}" destId="{D0529DF1-CAA2-2842-BAC7-2774AA56653F}" srcOrd="0" destOrd="1" presId="urn:microsoft.com/office/officeart/2005/8/layout/vList4"/>
    <dgm:cxn modelId="{D82D0FFF-99CF-4447-8990-F869768D84FF}" type="presOf" srcId="{607DEDF1-FE17-4AA0-8CE2-5DE6628E6534}" destId="{BB9ED594-27FF-3D41-9951-6A291628B7D5}" srcOrd="1" destOrd="0" presId="urn:microsoft.com/office/officeart/2005/8/layout/vList4"/>
    <dgm:cxn modelId="{9B9C3097-0E09-9942-A6BB-8D77E9497EF5}" type="presParOf" srcId="{10FFA33B-BC1A-D94D-B17A-00F1C51E8561}" destId="{3E576578-5839-094B-B7E3-7A389221026F}" srcOrd="0" destOrd="0" presId="urn:microsoft.com/office/officeart/2005/8/layout/vList4"/>
    <dgm:cxn modelId="{747E915E-0F0D-AC40-8E50-B885155997A7}" type="presParOf" srcId="{3E576578-5839-094B-B7E3-7A389221026F}" destId="{AE473140-14CE-F94A-B82A-965DF01857EB}" srcOrd="0" destOrd="0" presId="urn:microsoft.com/office/officeart/2005/8/layout/vList4"/>
    <dgm:cxn modelId="{E3512A9B-7DD8-7F43-A357-698173CA98B3}" type="presParOf" srcId="{3E576578-5839-094B-B7E3-7A389221026F}" destId="{F60240C5-CDD4-B14D-8D53-6E5E8EC5D83A}" srcOrd="1" destOrd="0" presId="urn:microsoft.com/office/officeart/2005/8/layout/vList4"/>
    <dgm:cxn modelId="{918C072F-6427-D34A-95C9-17FE59A26292}" type="presParOf" srcId="{3E576578-5839-094B-B7E3-7A389221026F}" destId="{BB9ED594-27FF-3D41-9951-6A291628B7D5}" srcOrd="2" destOrd="0" presId="urn:microsoft.com/office/officeart/2005/8/layout/vList4"/>
    <dgm:cxn modelId="{14CB008E-3C5F-DF4B-BA95-ABF14044E6C3}" type="presParOf" srcId="{10FFA33B-BC1A-D94D-B17A-00F1C51E8561}" destId="{76ABF516-DC3C-5F4E-B3BB-BE2E538C74A8}" srcOrd="1" destOrd="0" presId="urn:microsoft.com/office/officeart/2005/8/layout/vList4"/>
    <dgm:cxn modelId="{2E9C820C-B9AF-704C-B1C9-1F361C6E32E9}" type="presParOf" srcId="{10FFA33B-BC1A-D94D-B17A-00F1C51E8561}" destId="{6E57788C-2B73-5F4A-88AF-E2AB4C62F269}" srcOrd="2" destOrd="0" presId="urn:microsoft.com/office/officeart/2005/8/layout/vList4"/>
    <dgm:cxn modelId="{17B9E1E1-AB80-2A42-A306-AAD4934505F0}" type="presParOf" srcId="{6E57788C-2B73-5F4A-88AF-E2AB4C62F269}" destId="{D0529DF1-CAA2-2842-BAC7-2774AA56653F}" srcOrd="0" destOrd="0" presId="urn:microsoft.com/office/officeart/2005/8/layout/vList4"/>
    <dgm:cxn modelId="{C66F3DD8-9B88-6B4E-BCCD-9B8F3FF3C7AF}" type="presParOf" srcId="{6E57788C-2B73-5F4A-88AF-E2AB4C62F269}" destId="{687D75DE-8761-ED4B-B66E-88601BF67C0A}" srcOrd="1" destOrd="0" presId="urn:microsoft.com/office/officeart/2005/8/layout/vList4"/>
    <dgm:cxn modelId="{4B7F4226-65F7-1F4C-A823-E969B41A252F}" type="presParOf" srcId="{6E57788C-2B73-5F4A-88AF-E2AB4C62F269}" destId="{621C454C-CF6C-F747-B459-3D06013ED50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73140-14CE-F94A-B82A-965DF01857EB}">
      <dsp:nvSpPr>
        <dsp:cNvPr id="0" name=""/>
        <dsp:cNvSpPr/>
      </dsp:nvSpPr>
      <dsp:spPr>
        <a:xfrm>
          <a:off x="0" y="0"/>
          <a:ext cx="4459287" cy="1887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Reduced tilling provides higher yield production after 7 years</a:t>
          </a:r>
        </a:p>
      </dsp:txBody>
      <dsp:txXfrm>
        <a:off x="1080623" y="0"/>
        <a:ext cx="3378663" cy="1887656"/>
      </dsp:txXfrm>
    </dsp:sp>
    <dsp:sp modelId="{F60240C5-CDD4-B14D-8D53-6E5E8EC5D83A}">
      <dsp:nvSpPr>
        <dsp:cNvPr id="0" name=""/>
        <dsp:cNvSpPr/>
      </dsp:nvSpPr>
      <dsp:spPr>
        <a:xfrm>
          <a:off x="188765" y="188765"/>
          <a:ext cx="891857" cy="15101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77000" r="-7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29DF1-CAA2-2842-BAC7-2774AA56653F}">
      <dsp:nvSpPr>
        <dsp:cNvPr id="0" name=""/>
        <dsp:cNvSpPr/>
      </dsp:nvSpPr>
      <dsp:spPr>
        <a:xfrm>
          <a:off x="0" y="2076421"/>
          <a:ext cx="4459287" cy="1887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Dirt still requires movement to assist in stimulation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Biodiversity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Enhanced water availability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Carbon sequestration</a:t>
          </a:r>
        </a:p>
      </dsp:txBody>
      <dsp:txXfrm>
        <a:off x="1080623" y="2076421"/>
        <a:ext cx="3378663" cy="1887656"/>
      </dsp:txXfrm>
    </dsp:sp>
    <dsp:sp modelId="{687D75DE-8761-ED4B-B66E-88601BF67C0A}">
      <dsp:nvSpPr>
        <dsp:cNvPr id="0" name=""/>
        <dsp:cNvSpPr/>
      </dsp:nvSpPr>
      <dsp:spPr>
        <a:xfrm>
          <a:off x="188765" y="2265187"/>
          <a:ext cx="891857" cy="15101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77000" r="-7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D9660-6503-F646-8312-9DF96651035D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6D601-7952-564B-B1F2-9591793E9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24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Referring to the original data set, it shows in 2012 there was a soil erosion causing the yield production to become significantly lower than its previous years.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15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82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18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14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95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69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9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3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9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1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8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93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8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0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slide" Target="slide5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5781-958D-6C91-0E5D-069AEBDCE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till or not to till 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/>
              <a:t>That is the question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4789B-5505-3676-3812-9434880CD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Team </a:t>
            </a:r>
            <a:r>
              <a:rPr lang="en-US" sz="2400" dirty="0" err="1"/>
              <a:t>mE</a:t>
            </a:r>
            <a:r>
              <a:rPr lang="en-US" sz="2800" b="1" dirty="0" err="1"/>
              <a:t>till</a:t>
            </a:r>
            <a:r>
              <a:rPr lang="en-US" sz="2400" dirty="0" err="1"/>
              <a:t>ica</a:t>
            </a:r>
            <a:endParaRPr lang="en-US" sz="2400" dirty="0"/>
          </a:p>
          <a:p>
            <a:r>
              <a:rPr lang="en-US" dirty="0"/>
              <a:t>Regina Joie Enriquez</a:t>
            </a:r>
          </a:p>
        </p:txBody>
      </p:sp>
    </p:spTree>
    <p:extLst>
      <p:ext uri="{BB962C8B-B14F-4D97-AF65-F5344CB8AC3E}">
        <p14:creationId xmlns:p14="http://schemas.microsoft.com/office/powerpoint/2010/main" val="128428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0AD8CB-4101-4B3C-BE4C-38A65F586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D16E901-63C2-4E88-B431-14DCE0CA3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lant, flower, vegetable&#10;&#10;Description automatically generated">
            <a:extLst>
              <a:ext uri="{FF2B5EF4-FFF2-40B4-BE49-F238E27FC236}">
                <a16:creationId xmlns:a16="http://schemas.microsoft.com/office/drawing/2014/main" id="{4E0B6C80-888A-2AEA-105B-40E5502DA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419" r="1" b="21525"/>
          <a:stretch/>
        </p:blipFill>
        <p:spPr>
          <a:xfrm>
            <a:off x="-4" y="10"/>
            <a:ext cx="6099048" cy="685799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251EBAB-C750-4F49-979F-5AF837012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0">
            <a:extLst>
              <a:ext uri="{FF2B5EF4-FFF2-40B4-BE49-F238E27FC236}">
                <a16:creationId xmlns:a16="http://schemas.microsoft.com/office/drawing/2014/main" id="{4FAB3BF4-E3E8-419B-94CE-AAB18D1DE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0500" y="9524"/>
            <a:ext cx="152400" cy="908050"/>
          </a:xfrm>
          <a:custGeom>
            <a:avLst/>
            <a:gdLst/>
            <a:ahLst/>
            <a:cxnLst/>
            <a:rect l="0" t="0" r="r" b="b"/>
            <a:pathLst>
              <a:path w="96" h="572">
                <a:moveTo>
                  <a:pt x="15" y="572"/>
                </a:moveTo>
                <a:lnTo>
                  <a:pt x="0" y="566"/>
                </a:lnTo>
                <a:lnTo>
                  <a:pt x="81" y="380"/>
                </a:lnTo>
                <a:lnTo>
                  <a:pt x="81" y="0"/>
                </a:lnTo>
                <a:lnTo>
                  <a:pt x="96" y="0"/>
                </a:lnTo>
                <a:lnTo>
                  <a:pt x="96" y="383"/>
                </a:lnTo>
                <a:lnTo>
                  <a:pt x="15" y="57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21E6C346-1972-42E4-8CC6-1B7A1F835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338" y="9524"/>
            <a:ext cx="28575" cy="4481513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" name="Freeform 19">
            <a:extLst>
              <a:ext uri="{FF2B5EF4-FFF2-40B4-BE49-F238E27FC236}">
                <a16:creationId xmlns:a16="http://schemas.microsoft.com/office/drawing/2014/main" id="{43FFF146-B1D1-4F17-9BD6-2EF64E51B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2500" y="4762"/>
            <a:ext cx="152400" cy="908050"/>
          </a:xfrm>
          <a:custGeom>
            <a:avLst/>
            <a:gdLst/>
            <a:ahLst/>
            <a:cxnLst/>
            <a:rect l="0" t="0" r="r" b="b"/>
            <a:pathLst>
              <a:path w="96" h="572">
                <a:moveTo>
                  <a:pt x="15" y="572"/>
                </a:moveTo>
                <a:lnTo>
                  <a:pt x="0" y="572"/>
                </a:lnTo>
                <a:lnTo>
                  <a:pt x="0" y="189"/>
                </a:lnTo>
                <a:lnTo>
                  <a:pt x="81" y="0"/>
                </a:lnTo>
                <a:lnTo>
                  <a:pt x="96" y="6"/>
                </a:lnTo>
                <a:lnTo>
                  <a:pt x="15" y="192"/>
                </a:lnTo>
                <a:lnTo>
                  <a:pt x="15" y="57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69569E-EB12-421B-83A8-C3AE4FC5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09675" y="4762"/>
            <a:ext cx="23813" cy="2181225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F4C28BFC-500F-4CD8-9B86-C852CDCE9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90638" y="14287"/>
            <a:ext cx="376238" cy="1801813"/>
          </a:xfrm>
          <a:custGeom>
            <a:avLst/>
            <a:gdLst/>
            <a:ahLst/>
            <a:cxnLst/>
            <a:rect l="0" t="0" r="r" b="b"/>
            <a:pathLst>
              <a:path w="237" h="1135">
                <a:moveTo>
                  <a:pt x="222" y="1135"/>
                </a:moveTo>
                <a:lnTo>
                  <a:pt x="0" y="620"/>
                </a:lnTo>
                <a:lnTo>
                  <a:pt x="0" y="0"/>
                </a:lnTo>
                <a:lnTo>
                  <a:pt x="18" y="0"/>
                </a:lnTo>
                <a:lnTo>
                  <a:pt x="18" y="617"/>
                </a:lnTo>
                <a:lnTo>
                  <a:pt x="237" y="1129"/>
                </a:lnTo>
                <a:lnTo>
                  <a:pt x="222" y="113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D1687B08-F4BF-4E52-8270-900DF9174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81125" y="9524"/>
            <a:ext cx="371475" cy="1425575"/>
          </a:xfrm>
          <a:custGeom>
            <a:avLst/>
            <a:gdLst/>
            <a:ahLst/>
            <a:cxnLst/>
            <a:rect l="0" t="0" r="r" b="b"/>
            <a:pathLst>
              <a:path w="234" h="898">
                <a:moveTo>
                  <a:pt x="219" y="898"/>
                </a:moveTo>
                <a:lnTo>
                  <a:pt x="0" y="383"/>
                </a:lnTo>
                <a:lnTo>
                  <a:pt x="0" y="0"/>
                </a:lnTo>
                <a:lnTo>
                  <a:pt x="15" y="0"/>
                </a:lnTo>
                <a:lnTo>
                  <a:pt x="15" y="380"/>
                </a:lnTo>
                <a:lnTo>
                  <a:pt x="234" y="892"/>
                </a:lnTo>
                <a:lnTo>
                  <a:pt x="219" y="89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B2BFA1EA-A839-4B42-821C-42B406B8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43063" y="-1"/>
            <a:ext cx="152400" cy="912813"/>
          </a:xfrm>
          <a:custGeom>
            <a:avLst/>
            <a:gdLst/>
            <a:ahLst/>
            <a:cxnLst/>
            <a:rect l="0" t="0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D29E3AEA-B15C-4D3B-8710-A2EAC56FE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743075" y="4762"/>
            <a:ext cx="419100" cy="522288"/>
          </a:xfrm>
          <a:custGeom>
            <a:avLst/>
            <a:gdLst/>
            <a:ahLst/>
            <a:cxnLst/>
            <a:rect l="0" t="0" r="r" b="b"/>
            <a:pathLst>
              <a:path w="264" h="329">
                <a:moveTo>
                  <a:pt x="252" y="329"/>
                </a:moveTo>
                <a:lnTo>
                  <a:pt x="45" y="120"/>
                </a:lnTo>
                <a:lnTo>
                  <a:pt x="0" y="6"/>
                </a:lnTo>
                <a:lnTo>
                  <a:pt x="15" y="0"/>
                </a:lnTo>
                <a:lnTo>
                  <a:pt x="60" y="111"/>
                </a:lnTo>
                <a:lnTo>
                  <a:pt x="264" y="317"/>
                </a:lnTo>
                <a:lnTo>
                  <a:pt x="252" y="32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4EB76FF8-3AF2-4093-94C4-D018ED9C4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19313" y="488949"/>
            <a:ext cx="161925" cy="147638"/>
          </a:xfrm>
          <a:custGeom>
            <a:avLst/>
            <a:gdLst/>
            <a:ahLst/>
            <a:cxnLst/>
            <a:rect l="0" t="0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pic>
        <p:nvPicPr>
          <p:cNvPr id="5" name="Picture 4" descr="A picture containing plant, flower, leaf, vegetable&#10;&#10;Description automatically generated">
            <a:extLst>
              <a:ext uri="{FF2B5EF4-FFF2-40B4-BE49-F238E27FC236}">
                <a16:creationId xmlns:a16="http://schemas.microsoft.com/office/drawing/2014/main" id="{80DD6A36-650C-B61A-7D7D-24DBCA7B6E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7243" r="1" b="20418"/>
          <a:stretch/>
        </p:blipFill>
        <p:spPr>
          <a:xfrm>
            <a:off x="6099051" y="-2"/>
            <a:ext cx="6092953" cy="6858000"/>
          </a:xfrm>
          <a:prstGeom prst="rect">
            <a:avLst/>
          </a:prstGeom>
        </p:spPr>
      </p:pic>
      <p:sp>
        <p:nvSpPr>
          <p:cNvPr id="36" name="Freeform 32">
            <a:extLst>
              <a:ext uri="{FF2B5EF4-FFF2-40B4-BE49-F238E27FC236}">
                <a16:creationId xmlns:a16="http://schemas.microsoft.com/office/drawing/2014/main" id="{3299750A-E1AD-4B1D-B8D1-42776CCBE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83975" y="0"/>
            <a:ext cx="417513" cy="512763"/>
          </a:xfrm>
          <a:custGeom>
            <a:avLst/>
            <a:gdLst/>
            <a:ahLst/>
            <a:cxnLst/>
            <a:rect l="0" t="0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7EC19512-D786-4F2B-8806-47D7E7C3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64912" y="474663"/>
            <a:ext cx="157163" cy="152400"/>
          </a:xfrm>
          <a:custGeom>
            <a:avLst/>
            <a:gdLst/>
            <a:ahLst/>
            <a:cxnLst/>
            <a:rect l="0" t="0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2A0570AC-E06F-4F9D-B31E-5BCF0257B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2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2" name="Freeform 20">
            <a:extLst>
              <a:ext uri="{FF2B5EF4-FFF2-40B4-BE49-F238E27FC236}">
                <a16:creationId xmlns:a16="http://schemas.microsoft.com/office/drawing/2014/main" id="{6E9B23D0-2568-499F-A60B-784315642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677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2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AC9E8655-267F-4195-8CE6-3EEFA865A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8592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6" name="Freeform 15">
            <a:extLst>
              <a:ext uri="{FF2B5EF4-FFF2-40B4-BE49-F238E27FC236}">
                <a16:creationId xmlns:a16="http://schemas.microsoft.com/office/drawing/2014/main" id="{7125B316-0949-4A73-8DCA-2D29AA9F1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85925" y="142081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8" name="Freeform 34">
            <a:extLst>
              <a:ext uri="{FF2B5EF4-FFF2-40B4-BE49-F238E27FC236}">
                <a16:creationId xmlns:a16="http://schemas.microsoft.com/office/drawing/2014/main" id="{4A6576BB-E15D-471E-A459-45999266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31612" y="1539875"/>
            <a:ext cx="188913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50" name="Freeform 37">
            <a:extLst>
              <a:ext uri="{FF2B5EF4-FFF2-40B4-BE49-F238E27FC236}">
                <a16:creationId xmlns:a16="http://schemas.microsoft.com/office/drawing/2014/main" id="{CDFE2F7A-4BCB-47D0-8D3E-ADBD7ED3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10987" y="4763"/>
            <a:ext cx="304800" cy="1544638"/>
          </a:xfrm>
          <a:custGeom>
            <a:avLst/>
            <a:gdLst/>
            <a:ahLst/>
            <a:cxnLst/>
            <a:rect l="0" t="0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52" name="Freeform 27">
            <a:extLst>
              <a:ext uri="{FF2B5EF4-FFF2-40B4-BE49-F238E27FC236}">
                <a16:creationId xmlns:a16="http://schemas.microsoft.com/office/drawing/2014/main" id="{7F6807FC-CE8F-4177-A105-F8BCBFA61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644649"/>
            <a:ext cx="133350" cy="269875"/>
          </a:xfrm>
          <a:custGeom>
            <a:avLst/>
            <a:gdLst/>
            <a:ahLst/>
            <a:cxnLst/>
            <a:rect l="0" t="0" r="r" b="b"/>
            <a:pathLst>
              <a:path w="84" h="170">
                <a:moveTo>
                  <a:pt x="12" y="170"/>
                </a:moveTo>
                <a:lnTo>
                  <a:pt x="0" y="164"/>
                </a:lnTo>
                <a:lnTo>
                  <a:pt x="69" y="0"/>
                </a:lnTo>
                <a:lnTo>
                  <a:pt x="84" y="6"/>
                </a:lnTo>
                <a:lnTo>
                  <a:pt x="12" y="17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4" name="Freeform 28">
            <a:extLst>
              <a:ext uri="{FF2B5EF4-FFF2-40B4-BE49-F238E27FC236}">
                <a16:creationId xmlns:a16="http://schemas.microsoft.com/office/drawing/2014/main" id="{0C748BE8-C8DE-4EEB-8FA3-FE180E16D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146843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6" name="Freeform 21">
            <a:extLst>
              <a:ext uri="{FF2B5EF4-FFF2-40B4-BE49-F238E27FC236}">
                <a16:creationId xmlns:a16="http://schemas.microsoft.com/office/drawing/2014/main" id="{1782AA70-062E-4C0C-8C69-487DA5A20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0588" y="155416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8" name="Freeform 29">
            <a:extLst>
              <a:ext uri="{FF2B5EF4-FFF2-40B4-BE49-F238E27FC236}">
                <a16:creationId xmlns:a16="http://schemas.microsoft.com/office/drawing/2014/main" id="{6A511136-51EE-4CA2-8EAC-6E2949863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325" y="4762"/>
            <a:ext cx="309563" cy="1558925"/>
          </a:xfrm>
          <a:custGeom>
            <a:avLst/>
            <a:gdLst/>
            <a:ahLst/>
            <a:cxnLst/>
            <a:rect l="0" t="0" r="r" b="b"/>
            <a:pathLst>
              <a:path w="195" h="982">
                <a:moveTo>
                  <a:pt x="195" y="982"/>
                </a:moveTo>
                <a:lnTo>
                  <a:pt x="177" y="982"/>
                </a:lnTo>
                <a:lnTo>
                  <a:pt x="177" y="805"/>
                </a:lnTo>
                <a:lnTo>
                  <a:pt x="0" y="629"/>
                </a:lnTo>
                <a:lnTo>
                  <a:pt x="0" y="0"/>
                </a:lnTo>
                <a:lnTo>
                  <a:pt x="18" y="0"/>
                </a:lnTo>
                <a:lnTo>
                  <a:pt x="18" y="623"/>
                </a:lnTo>
                <a:lnTo>
                  <a:pt x="195" y="796"/>
                </a:lnTo>
                <a:lnTo>
                  <a:pt x="195" y="98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21EB2875-C6D3-4209-8065-ABCE27321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00200" y="1801812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9D820BFD-0680-44D3-95DA-9F20B1962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3" y="217646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4" name="Freeform 36">
            <a:extLst>
              <a:ext uri="{FF2B5EF4-FFF2-40B4-BE49-F238E27FC236}">
                <a16:creationId xmlns:a16="http://schemas.microsoft.com/office/drawing/2014/main" id="{F645E670-D4A0-4A77-A615-B1E5E0922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413" y="1801812"/>
            <a:ext cx="214313" cy="755650"/>
          </a:xfrm>
          <a:custGeom>
            <a:avLst/>
            <a:gdLst/>
            <a:ahLst/>
            <a:cxnLst/>
            <a:rect l="0" t="0" r="r" b="b"/>
            <a:pathLst>
              <a:path w="135" h="476">
                <a:moveTo>
                  <a:pt x="12" y="476"/>
                </a:moveTo>
                <a:lnTo>
                  <a:pt x="0" y="476"/>
                </a:lnTo>
                <a:lnTo>
                  <a:pt x="0" y="128"/>
                </a:lnTo>
                <a:lnTo>
                  <a:pt x="126" y="0"/>
                </a:lnTo>
                <a:lnTo>
                  <a:pt x="135" y="9"/>
                </a:lnTo>
                <a:lnTo>
                  <a:pt x="12" y="131"/>
                </a:lnTo>
                <a:lnTo>
                  <a:pt x="12" y="47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6" name="Freeform 37">
            <a:extLst>
              <a:ext uri="{FF2B5EF4-FFF2-40B4-BE49-F238E27FC236}">
                <a16:creationId xmlns:a16="http://schemas.microsoft.com/office/drawing/2014/main" id="{09499417-6447-4AE1-8A58-9117830F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8213" y="2547937"/>
            <a:ext cx="166688" cy="160338"/>
          </a:xfrm>
          <a:custGeom>
            <a:avLst/>
            <a:gdLst/>
            <a:ahLst/>
            <a:cxnLst/>
            <a:rect l="0" t="0" r="r" b="b"/>
            <a:pathLst>
              <a:path w="35" h="34">
                <a:moveTo>
                  <a:pt x="18" y="34"/>
                </a:moveTo>
                <a:cubicBezTo>
                  <a:pt x="8" y="34"/>
                  <a:pt x="0" y="26"/>
                  <a:pt x="0" y="17"/>
                </a:cubicBezTo>
                <a:cubicBezTo>
                  <a:pt x="0" y="7"/>
                  <a:pt x="8" y="0"/>
                  <a:pt x="18" y="0"/>
                </a:cubicBezTo>
                <a:cubicBezTo>
                  <a:pt x="27" y="0"/>
                  <a:pt x="35" y="7"/>
                  <a:pt x="35" y="17"/>
                </a:cubicBezTo>
                <a:cubicBezTo>
                  <a:pt x="35" y="26"/>
                  <a:pt x="27" y="34"/>
                  <a:pt x="18" y="34"/>
                </a:cubicBezTo>
                <a:close/>
                <a:moveTo>
                  <a:pt x="18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30"/>
                  <a:pt x="18" y="30"/>
                </a:cubicBezTo>
                <a:cubicBezTo>
                  <a:pt x="25" y="30"/>
                  <a:pt x="31" y="24"/>
                  <a:pt x="31" y="17"/>
                </a:cubicBezTo>
                <a:cubicBezTo>
                  <a:pt x="31" y="10"/>
                  <a:pt x="25" y="4"/>
                  <a:pt x="18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14242218-0BC1-4738-B19C-5CD8F3F9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897312"/>
            <a:ext cx="133350" cy="266700"/>
          </a:xfrm>
          <a:custGeom>
            <a:avLst/>
            <a:gdLst/>
            <a:ahLst/>
            <a:cxnLst/>
            <a:rect l="0" t="0" r="r" b="b"/>
            <a:pathLst>
              <a:path w="84" h="168">
                <a:moveTo>
                  <a:pt x="69" y="168"/>
                </a:moveTo>
                <a:lnTo>
                  <a:pt x="0" y="6"/>
                </a:lnTo>
                <a:lnTo>
                  <a:pt x="12" y="0"/>
                </a:lnTo>
                <a:lnTo>
                  <a:pt x="84" y="162"/>
                </a:lnTo>
                <a:lnTo>
                  <a:pt x="69" y="16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0" name="Freeform 26">
            <a:extLst>
              <a:ext uri="{FF2B5EF4-FFF2-40B4-BE49-F238E27FC236}">
                <a16:creationId xmlns:a16="http://schemas.microsoft.com/office/drawing/2014/main" id="{3A77D766-397C-4F0F-80DB-4AF3BB909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4149724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6B168623-F2F6-4BF8-9E3F-19488930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3950" y="4021137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4" name="Freeform 38">
            <a:extLst>
              <a:ext uri="{FF2B5EF4-FFF2-40B4-BE49-F238E27FC236}">
                <a16:creationId xmlns:a16="http://schemas.microsoft.com/office/drawing/2014/main" id="{673F3CAA-2F06-4857-9316-427F7087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5313" y="4762"/>
            <a:ext cx="638175" cy="4025900"/>
          </a:xfrm>
          <a:custGeom>
            <a:avLst/>
            <a:gdLst/>
            <a:ahLst/>
            <a:cxnLst/>
            <a:rect l="0" t="0" r="r" b="b"/>
            <a:pathLst>
              <a:path w="402" h="2536">
                <a:moveTo>
                  <a:pt x="402" y="2536"/>
                </a:moveTo>
                <a:lnTo>
                  <a:pt x="387" y="2536"/>
                </a:lnTo>
                <a:lnTo>
                  <a:pt x="387" y="2311"/>
                </a:lnTo>
                <a:lnTo>
                  <a:pt x="0" y="1925"/>
                </a:lnTo>
                <a:lnTo>
                  <a:pt x="0" y="0"/>
                </a:lnTo>
                <a:lnTo>
                  <a:pt x="15" y="0"/>
                </a:lnTo>
                <a:lnTo>
                  <a:pt x="15" y="1916"/>
                </a:lnTo>
                <a:lnTo>
                  <a:pt x="402" y="2302"/>
                </a:lnTo>
                <a:lnTo>
                  <a:pt x="402" y="253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6" name="Freeform 39">
            <a:extLst>
              <a:ext uri="{FF2B5EF4-FFF2-40B4-BE49-F238E27FC236}">
                <a16:creationId xmlns:a16="http://schemas.microsoft.com/office/drawing/2014/main" id="{462F26A6-4F94-4138-B06E-D21577F5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23963" y="1382712"/>
            <a:ext cx="142875" cy="476250"/>
          </a:xfrm>
          <a:custGeom>
            <a:avLst/>
            <a:gdLst/>
            <a:ahLst/>
            <a:cxnLst/>
            <a:rect l="0" t="0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8" name="Freeform 40">
            <a:extLst>
              <a:ext uri="{FF2B5EF4-FFF2-40B4-BE49-F238E27FC236}">
                <a16:creationId xmlns:a16="http://schemas.microsoft.com/office/drawing/2014/main" id="{9341EF29-B556-4071-BCF9-4B7F6861A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00163" y="1849437"/>
            <a:ext cx="109538" cy="107950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0" name="Freeform 43">
            <a:extLst>
              <a:ext uri="{FF2B5EF4-FFF2-40B4-BE49-F238E27FC236}">
                <a16:creationId xmlns:a16="http://schemas.microsoft.com/office/drawing/2014/main" id="{8BA3A283-2B8A-4D96-9475-D1AB57925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2166937"/>
            <a:ext cx="114300" cy="452438"/>
          </a:xfrm>
          <a:custGeom>
            <a:avLst/>
            <a:gdLst/>
            <a:ahLst/>
            <a:cxnLst/>
            <a:rect l="0" t="0" r="r" b="b"/>
            <a:pathLst>
              <a:path w="72" h="285">
                <a:moveTo>
                  <a:pt x="6" y="285"/>
                </a:moveTo>
                <a:lnTo>
                  <a:pt x="0" y="276"/>
                </a:lnTo>
                <a:lnTo>
                  <a:pt x="60" y="216"/>
                </a:lnTo>
                <a:lnTo>
                  <a:pt x="60" y="0"/>
                </a:lnTo>
                <a:lnTo>
                  <a:pt x="72" y="0"/>
                </a:lnTo>
                <a:lnTo>
                  <a:pt x="72" y="222"/>
                </a:lnTo>
                <a:lnTo>
                  <a:pt x="6" y="28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2" name="Freeform 44">
            <a:extLst>
              <a:ext uri="{FF2B5EF4-FFF2-40B4-BE49-F238E27FC236}">
                <a16:creationId xmlns:a16="http://schemas.microsoft.com/office/drawing/2014/main" id="{F5C9FA6C-E21F-4FFA-95E4-8540D3CE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388" y="2066924"/>
            <a:ext cx="109538" cy="109538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4" name="Freeform 41">
            <a:extLst>
              <a:ext uri="{FF2B5EF4-FFF2-40B4-BE49-F238E27FC236}">
                <a16:creationId xmlns:a16="http://schemas.microsoft.com/office/drawing/2014/main" id="{7BF0BCDB-EB66-4C02-ADD9-CFCBB48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80988" y="3417887"/>
            <a:ext cx="142875" cy="474663"/>
          </a:xfrm>
          <a:custGeom>
            <a:avLst/>
            <a:gdLst/>
            <a:ahLst/>
            <a:cxnLst/>
            <a:rect l="0" t="0" r="r" b="b"/>
            <a:pathLst>
              <a:path w="90" h="299">
                <a:moveTo>
                  <a:pt x="12" y="299"/>
                </a:moveTo>
                <a:lnTo>
                  <a:pt x="0" y="299"/>
                </a:lnTo>
                <a:lnTo>
                  <a:pt x="0" y="80"/>
                </a:lnTo>
                <a:lnTo>
                  <a:pt x="81" y="0"/>
                </a:lnTo>
                <a:lnTo>
                  <a:pt x="90" y="8"/>
                </a:lnTo>
                <a:lnTo>
                  <a:pt x="12" y="83"/>
                </a:lnTo>
                <a:lnTo>
                  <a:pt x="12" y="29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6" name="Freeform 42">
            <a:extLst>
              <a:ext uri="{FF2B5EF4-FFF2-40B4-BE49-F238E27FC236}">
                <a16:creationId xmlns:a16="http://schemas.microsoft.com/office/drawing/2014/main" id="{4A36DA92-B724-405F-8D6E-70D836B4C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8125" y="3883024"/>
            <a:ext cx="109538" cy="109538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1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2"/>
                </a:cubicBezTo>
                <a:cubicBezTo>
                  <a:pt x="23" y="18"/>
                  <a:pt x="17" y="23"/>
                  <a:pt x="11" y="23"/>
                </a:cubicBezTo>
                <a:close/>
                <a:moveTo>
                  <a:pt x="11" y="4"/>
                </a:moveTo>
                <a:cubicBezTo>
                  <a:pt x="7" y="4"/>
                  <a:pt x="4" y="8"/>
                  <a:pt x="4" y="12"/>
                </a:cubicBezTo>
                <a:cubicBezTo>
                  <a:pt x="4" y="16"/>
                  <a:pt x="7" y="19"/>
                  <a:pt x="11" y="19"/>
                </a:cubicBezTo>
                <a:cubicBezTo>
                  <a:pt x="15" y="19"/>
                  <a:pt x="19" y="16"/>
                  <a:pt x="19" y="12"/>
                </a:cubicBezTo>
                <a:cubicBezTo>
                  <a:pt x="19" y="8"/>
                  <a:pt x="15" y="4"/>
                  <a:pt x="11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CA53E94F-8E79-4CCF-A1A7-9E72C9008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3375" y="448151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0" name="Freeform 57">
            <a:extLst>
              <a:ext uri="{FF2B5EF4-FFF2-40B4-BE49-F238E27FC236}">
                <a16:creationId xmlns:a16="http://schemas.microsoft.com/office/drawing/2014/main" id="{EDE18F07-2CE5-4A31-B1D0-4848CAE9F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4825" y="9524"/>
            <a:ext cx="233363" cy="5103813"/>
          </a:xfrm>
          <a:custGeom>
            <a:avLst/>
            <a:gdLst/>
            <a:ahLst/>
            <a:cxnLst/>
            <a:rect l="0" t="0" r="r" b="b"/>
            <a:pathLst>
              <a:path w="147" h="3215">
                <a:moveTo>
                  <a:pt x="132" y="3215"/>
                </a:moveTo>
                <a:lnTo>
                  <a:pt x="129" y="2754"/>
                </a:lnTo>
                <a:lnTo>
                  <a:pt x="0" y="1901"/>
                </a:lnTo>
                <a:lnTo>
                  <a:pt x="0" y="0"/>
                </a:lnTo>
                <a:lnTo>
                  <a:pt x="15" y="0"/>
                </a:lnTo>
                <a:lnTo>
                  <a:pt x="15" y="1898"/>
                </a:lnTo>
                <a:lnTo>
                  <a:pt x="144" y="2754"/>
                </a:lnTo>
                <a:lnTo>
                  <a:pt x="147" y="3215"/>
                </a:lnTo>
                <a:lnTo>
                  <a:pt x="132" y="321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2" name="Freeform 38">
            <a:extLst>
              <a:ext uri="{FF2B5EF4-FFF2-40B4-BE49-F238E27FC236}">
                <a16:creationId xmlns:a16="http://schemas.microsoft.com/office/drawing/2014/main" id="{DA0E1DD3-7A66-49BD-9A1E-F068EA1C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36375" y="4867275"/>
            <a:ext cx="188913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94" name="Freeform 58">
            <a:extLst>
              <a:ext uri="{FF2B5EF4-FFF2-40B4-BE49-F238E27FC236}">
                <a16:creationId xmlns:a16="http://schemas.microsoft.com/office/drawing/2014/main" id="{5F662122-F02C-472E-A7B8-6AD2620B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3413" y="5103812"/>
            <a:ext cx="185738" cy="185738"/>
          </a:xfrm>
          <a:custGeom>
            <a:avLst/>
            <a:gdLst/>
            <a:ahLst/>
            <a:cxnLst/>
            <a:rect l="0" t="0" r="r" b="b"/>
            <a:pathLst>
              <a:path w="39" h="39">
                <a:moveTo>
                  <a:pt x="20" y="39"/>
                </a:moveTo>
                <a:cubicBezTo>
                  <a:pt x="9" y="39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cubicBezTo>
                  <a:pt x="30" y="0"/>
                  <a:pt x="39" y="9"/>
                  <a:pt x="39" y="19"/>
                </a:cubicBezTo>
                <a:cubicBezTo>
                  <a:pt x="39" y="30"/>
                  <a:pt x="30" y="39"/>
                  <a:pt x="20" y="39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19"/>
                </a:cubicBezTo>
                <a:cubicBezTo>
                  <a:pt x="4" y="28"/>
                  <a:pt x="11" y="35"/>
                  <a:pt x="20" y="35"/>
                </a:cubicBezTo>
                <a:cubicBezTo>
                  <a:pt x="28" y="35"/>
                  <a:pt x="35" y="28"/>
                  <a:pt x="35" y="19"/>
                </a:cubicBezTo>
                <a:cubicBezTo>
                  <a:pt x="35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6" name="Freeform 35">
            <a:extLst>
              <a:ext uri="{FF2B5EF4-FFF2-40B4-BE49-F238E27FC236}">
                <a16:creationId xmlns:a16="http://schemas.microsoft.com/office/drawing/2014/main" id="{F5176C2C-2531-4972-8CA5-AD4345DD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31600" y="5694363"/>
            <a:ext cx="298450" cy="1154113"/>
          </a:xfrm>
          <a:custGeom>
            <a:avLst/>
            <a:gdLst/>
            <a:ahLst/>
            <a:cxnLst/>
            <a:rect l="0" t="0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98" name="Freeform 39">
            <a:extLst>
              <a:ext uri="{FF2B5EF4-FFF2-40B4-BE49-F238E27FC236}">
                <a16:creationId xmlns:a16="http://schemas.microsoft.com/office/drawing/2014/main" id="{1B2C1427-51A3-4C63-81C6-818ED79A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41112" y="5046663"/>
            <a:ext cx="307975" cy="1801813"/>
          </a:xfrm>
          <a:custGeom>
            <a:avLst/>
            <a:gdLst/>
            <a:ahLst/>
            <a:cxnLst/>
            <a:rect l="0" t="0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100" name="Freeform 36">
            <a:extLst>
              <a:ext uri="{FF2B5EF4-FFF2-40B4-BE49-F238E27FC236}">
                <a16:creationId xmlns:a16="http://schemas.microsoft.com/office/drawing/2014/main" id="{79BB6982-5CDE-4FB3-AA5B-9DD01C0DF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72900" y="5551488"/>
            <a:ext cx="157163" cy="155575"/>
          </a:xfrm>
          <a:custGeom>
            <a:avLst/>
            <a:gdLst/>
            <a:ahLst/>
            <a:cxnLst/>
            <a:rect l="0" t="0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102" name="Freeform 40">
            <a:extLst>
              <a:ext uri="{FF2B5EF4-FFF2-40B4-BE49-F238E27FC236}">
                <a16:creationId xmlns:a16="http://schemas.microsoft.com/office/drawing/2014/main" id="{79EB5FF1-9612-4F5B-AEDD-3402A68FB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49100" y="6416675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104" name="Rectangle 41">
            <a:extLst>
              <a:ext uri="{FF2B5EF4-FFF2-40B4-BE49-F238E27FC236}">
                <a16:creationId xmlns:a16="http://schemas.microsoft.com/office/drawing/2014/main" id="{8CA38435-4E7B-43AE-B289-81A035FB9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39587" y="6596063"/>
            <a:ext cx="23813" cy="252413"/>
          </a:xfrm>
          <a:prstGeom prst="rect">
            <a:avLst/>
          </a:pr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62880D06-EA53-F844-EF5B-BC5A8446AE1F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61" name="Content Placeholder 5">
            <a:extLst>
              <a:ext uri="{FF2B5EF4-FFF2-40B4-BE49-F238E27FC236}">
                <a16:creationId xmlns:a16="http://schemas.microsoft.com/office/drawing/2014/main" id="{3341832B-7C2D-CAD8-A154-00E41ABE0BC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41413" y="2530873"/>
            <a:ext cx="4951413" cy="2987352"/>
          </a:xfrm>
          <a:prstGeom prst="rect">
            <a:avLst/>
          </a:prstGeom>
        </p:spPr>
      </p:pic>
      <p:pic>
        <p:nvPicPr>
          <p:cNvPr id="63" name="Content Placeholder 7">
            <a:extLst>
              <a:ext uri="{FF2B5EF4-FFF2-40B4-BE49-F238E27FC236}">
                <a16:creationId xmlns:a16="http://schemas.microsoft.com/office/drawing/2014/main" id="{2302B2A1-657A-677A-F134-13610551E5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96000" y="2547864"/>
            <a:ext cx="4951413" cy="29449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4838E0-25D6-CE47-992A-DC3714EE49D2}"/>
              </a:ext>
            </a:extLst>
          </p:cNvPr>
          <p:cNvSpPr/>
          <p:nvPr/>
        </p:nvSpPr>
        <p:spPr>
          <a:xfrm>
            <a:off x="743235" y="397916"/>
            <a:ext cx="108592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Comparing soybeans biomass yield: </a:t>
            </a:r>
            <a:b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control vs treatment</a:t>
            </a:r>
          </a:p>
        </p:txBody>
      </p:sp>
    </p:spTree>
    <p:extLst>
      <p:ext uri="{BB962C8B-B14F-4D97-AF65-F5344CB8AC3E}">
        <p14:creationId xmlns:p14="http://schemas.microsoft.com/office/powerpoint/2010/main" val="150858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lant, flower, vegetable&#10;&#10;Description automatically generated">
            <a:extLst>
              <a:ext uri="{FF2B5EF4-FFF2-40B4-BE49-F238E27FC236}">
                <a16:creationId xmlns:a16="http://schemas.microsoft.com/office/drawing/2014/main" id="{4E0B6C80-888A-2AEA-105B-40E5502DA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419" r="1" b="21525"/>
          <a:stretch/>
        </p:blipFill>
        <p:spPr>
          <a:xfrm>
            <a:off x="-4" y="10"/>
            <a:ext cx="6099048" cy="6857990"/>
          </a:xfrm>
          <a:prstGeom prst="rect">
            <a:avLst/>
          </a:prstGeom>
        </p:spPr>
      </p:pic>
      <p:pic>
        <p:nvPicPr>
          <p:cNvPr id="5" name="Picture 4" descr="A picture containing plant, flower, leaf, vegetable&#10;&#10;Description automatically generated">
            <a:extLst>
              <a:ext uri="{FF2B5EF4-FFF2-40B4-BE49-F238E27FC236}">
                <a16:creationId xmlns:a16="http://schemas.microsoft.com/office/drawing/2014/main" id="{80DD6A36-650C-B61A-7D7D-24DBCA7B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7243" r="1" b="20418"/>
          <a:stretch/>
        </p:blipFill>
        <p:spPr>
          <a:xfrm>
            <a:off x="6099051" y="-2"/>
            <a:ext cx="6092953" cy="6858000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B782F14-3C7D-5546-3999-4C1051E68F0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540315C1-8933-16C9-8CE4-26C0314F47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65032" y="2503144"/>
            <a:ext cx="4863351" cy="3034399"/>
          </a:xfrm>
          <a:prstGeom prst="rect">
            <a:avLst/>
          </a:prstGeom>
        </p:spPr>
      </p:pic>
      <p:pic>
        <p:nvPicPr>
          <p:cNvPr id="55" name="Content Placeholder 7">
            <a:extLst>
              <a:ext uri="{FF2B5EF4-FFF2-40B4-BE49-F238E27FC236}">
                <a16:creationId xmlns:a16="http://schemas.microsoft.com/office/drawing/2014/main" id="{CE6896D2-3BB4-9AEF-DD3B-2A4084AD99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2950" y="2503144"/>
            <a:ext cx="5098535" cy="30343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A60175-1159-8846-9AFF-45FBE771198F}"/>
              </a:ext>
            </a:extLst>
          </p:cNvPr>
          <p:cNvSpPr/>
          <p:nvPr/>
        </p:nvSpPr>
        <p:spPr>
          <a:xfrm>
            <a:off x="1491912" y="374408"/>
            <a:ext cx="93605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Comparing corn biomass yield: </a:t>
            </a:r>
            <a:b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control vs treatment</a:t>
            </a:r>
          </a:p>
        </p:txBody>
      </p:sp>
    </p:spTree>
    <p:extLst>
      <p:ext uri="{BB962C8B-B14F-4D97-AF65-F5344CB8AC3E}">
        <p14:creationId xmlns:p14="http://schemas.microsoft.com/office/powerpoint/2010/main" val="275186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" name="Group 205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6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9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31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3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4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36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9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4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313" name="Group 246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4" name="Rectangle 247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9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5" name="Group 250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2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3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6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1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3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2ADDEB-F573-1876-A01F-FDDF33055C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13" b="7013"/>
          <a:stretch/>
        </p:blipFill>
        <p:spPr>
          <a:xfrm>
            <a:off x="-14926" y="3636962"/>
            <a:ext cx="6101597" cy="3360025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95FA6-EB0C-4145-972A-68DF3121D968}"/>
              </a:ext>
            </a:extLst>
          </p:cNvPr>
          <p:cNvSpPr txBox="1"/>
          <p:nvPr/>
        </p:nvSpPr>
        <p:spPr>
          <a:xfrm>
            <a:off x="6945352" y="2249487"/>
            <a:ext cx="441373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The box plot is showing the different tilling methods: cover crop-no till, cover crop-reduced till, and cover crop.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Each box plot is providing a quick visual of the minimum and maximum yield produced by each method along with the mean.</a:t>
            </a:r>
          </a:p>
        </p:txBody>
      </p:sp>
      <p:cxnSp>
        <p:nvCxnSpPr>
          <p:cNvPr id="316" name="Straight Connector 306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317" name="Straight Connector 308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693AEB-1976-F4C2-30CF-D3B02A3F3802}"/>
              </a:ext>
            </a:extLst>
          </p:cNvPr>
          <p:cNvSpPr txBox="1"/>
          <p:nvPr/>
        </p:nvSpPr>
        <p:spPr>
          <a:xfrm>
            <a:off x="844620" y="2249487"/>
            <a:ext cx="2862444" cy="39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A0F90E6-A3D6-F6F9-2BE6-3523B8AD6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40" b="7757"/>
          <a:stretch/>
        </p:blipFill>
        <p:spPr>
          <a:xfrm>
            <a:off x="-12052" y="14287"/>
            <a:ext cx="6101597" cy="3632754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7087B81-63AC-39C6-CE6F-19C39BE24576}"/>
              </a:ext>
            </a:extLst>
          </p:cNvPr>
          <p:cNvSpPr txBox="1"/>
          <p:nvPr/>
        </p:nvSpPr>
        <p:spPr>
          <a:xfrm>
            <a:off x="-48188" y="3060946"/>
            <a:ext cx="127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CORN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AC617E-1F1D-E57E-F803-A9541130FB3C}"/>
              </a:ext>
            </a:extLst>
          </p:cNvPr>
          <p:cNvSpPr txBox="1"/>
          <p:nvPr/>
        </p:nvSpPr>
        <p:spPr>
          <a:xfrm>
            <a:off x="13579" y="6642279"/>
            <a:ext cx="119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SOYBEAN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93AEB-1976-F4C2-30CF-D3B02A3F3802}"/>
              </a:ext>
            </a:extLst>
          </p:cNvPr>
          <p:cNvSpPr txBox="1"/>
          <p:nvPr/>
        </p:nvSpPr>
        <p:spPr>
          <a:xfrm>
            <a:off x="844620" y="2249487"/>
            <a:ext cx="2862444" cy="39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The correlation between soybean and </a:t>
            </a:r>
            <a:r>
              <a:rPr lang="en-US" sz="1400">
                <a:solidFill>
                  <a:srgbClr val="FFFFFF"/>
                </a:solidFill>
              </a:rPr>
              <a:t>corn yields.</a:t>
            </a: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DDF7E2-5AC7-9D3E-E5D3-1A2E7A30AA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94501" y="837702"/>
            <a:ext cx="7696667" cy="5493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95FA6-EB0C-4145-972A-68DF3121D968}"/>
              </a:ext>
            </a:extLst>
          </p:cNvPr>
          <p:cNvSpPr txBox="1"/>
          <p:nvPr/>
        </p:nvSpPr>
        <p:spPr>
          <a:xfrm>
            <a:off x="4600531" y="189718"/>
            <a:ext cx="306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 vs. Soybean Yield</a:t>
            </a:r>
          </a:p>
        </p:txBody>
      </p:sp>
    </p:spTree>
    <p:extLst>
      <p:ext uri="{BB962C8B-B14F-4D97-AF65-F5344CB8AC3E}">
        <p14:creationId xmlns:p14="http://schemas.microsoft.com/office/powerpoint/2010/main" val="3111911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lant, flower, leaf, vegetable&#10;&#10;Description automatically generated">
            <a:extLst>
              <a:ext uri="{FF2B5EF4-FFF2-40B4-BE49-F238E27FC236}">
                <a16:creationId xmlns:a16="http://schemas.microsoft.com/office/drawing/2014/main" id="{80DD6A36-650C-B61A-7D7D-24DBCA7B6E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" t="48785" r="-184" b="-1124"/>
          <a:stretch/>
        </p:blipFill>
        <p:spPr>
          <a:xfrm>
            <a:off x="1624825" y="1136606"/>
            <a:ext cx="4066605" cy="4577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9349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 descr="A picture containing plant, flower, vegetable&#10;&#10;Description automatically generated">
            <a:extLst>
              <a:ext uri="{FF2B5EF4-FFF2-40B4-BE49-F238E27FC236}">
                <a16:creationId xmlns:a16="http://schemas.microsoft.com/office/drawing/2014/main" id="{4E0B6C80-888A-2AEA-105B-40E5502DAA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" t="22955" r="-235" b="1989"/>
          <a:stretch/>
        </p:blipFill>
        <p:spPr>
          <a:xfrm>
            <a:off x="6495335" y="1136606"/>
            <a:ext cx="4070713" cy="4577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4EB888-0B5C-7541-99E4-2D05558B31FC}"/>
              </a:ext>
            </a:extLst>
          </p:cNvPr>
          <p:cNvSpPr/>
          <p:nvPr/>
        </p:nvSpPr>
        <p:spPr>
          <a:xfrm>
            <a:off x="2851356" y="3425254"/>
            <a:ext cx="1420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BD8B72-FDDF-C147-8FDA-C41022A8EF4B}"/>
              </a:ext>
            </a:extLst>
          </p:cNvPr>
          <p:cNvSpPr/>
          <p:nvPr/>
        </p:nvSpPr>
        <p:spPr>
          <a:xfrm>
            <a:off x="7218379" y="3425254"/>
            <a:ext cx="2624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soybean</a:t>
            </a:r>
          </a:p>
        </p:txBody>
      </p:sp>
    </p:spTree>
    <p:extLst>
      <p:ext uri="{BB962C8B-B14F-4D97-AF65-F5344CB8AC3E}">
        <p14:creationId xmlns:p14="http://schemas.microsoft.com/office/powerpoint/2010/main" val="369987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243CD34-9243-88CD-C658-C4ED0A9ED4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875771"/>
              </p:ext>
            </p:extLst>
          </p:nvPr>
        </p:nvGraphicFramePr>
        <p:xfrm>
          <a:off x="1141412" y="2249487"/>
          <a:ext cx="4459287" cy="396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6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92" t="8011" r="23313" b="13622"/>
          <a:stretch/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38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afterthoughts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0B13-0353-AFE7-2945-6EBC6211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Biodiverse soil will assist in the prevention of insect apocalypse</a:t>
            </a:r>
          </a:p>
          <a:p>
            <a:endParaRPr lang="en-US" sz="2000" dirty="0"/>
          </a:p>
          <a:p>
            <a:r>
              <a:rPr lang="en-US" sz="2000" dirty="0"/>
              <a:t>Regenerative farming that instills practices of reduced- and no-till farming is a technique that promotes harmony in nature and promotes the biodiversity that our planet needs. Everything is brought back to balance. </a:t>
            </a:r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10000" r="10000"/>
          <a:stretch/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10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F55A7-EFB3-385D-F0AC-D1F4E431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Future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CC52-9679-95FA-0D2E-998DF7B3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tilling practices to local microclimates </a:t>
            </a:r>
          </a:p>
          <a:p>
            <a:r>
              <a:rPr lang="en-US" sz="2000" dirty="0"/>
              <a:t>Soil drawdown and amount of carbon sequestration over time</a:t>
            </a:r>
          </a:p>
          <a:p>
            <a:r>
              <a:rPr lang="en-US" sz="2000" dirty="0"/>
              <a:t>Can soil health truly help reverse the impacts of climate change</a:t>
            </a:r>
          </a:p>
        </p:txBody>
      </p:sp>
      <p:pic>
        <p:nvPicPr>
          <p:cNvPr id="42" name="Graphic 6">
            <a:extLst>
              <a:ext uri="{FF2B5EF4-FFF2-40B4-BE49-F238E27FC236}">
                <a16:creationId xmlns:a16="http://schemas.microsoft.com/office/drawing/2014/main" id="{E93DA9C7-08C3-244A-9B73-CCD24F81B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29054" t="-230" r="26812" b="-230"/>
          <a:stretch/>
        </p:blipFill>
        <p:spPr>
          <a:xfrm>
            <a:off x="6115773" y="688385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FE5F99-4B50-E786-3EF8-1A6BC6BD5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4" t="-14241" r="21844" b="-17416"/>
          <a:stretch/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3510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9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7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6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12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27991-0FE4-0558-1FF5-5D75CD8A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Questions</a:t>
            </a:r>
          </a:p>
        </p:txBody>
      </p:sp>
      <p:sp useBgFill="1">
        <p:nvSpPr>
          <p:cNvPr id="214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Yellow and blue symbols">
            <a:extLst>
              <a:ext uri="{FF2B5EF4-FFF2-40B4-BE49-F238E27FC236}">
                <a16:creationId xmlns:a16="http://schemas.microsoft.com/office/drawing/2014/main" id="{6A91BCD3-BC42-415C-43D7-2CC95FDE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6530" y="1674796"/>
            <a:ext cx="4577297" cy="35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08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6CB35D-56FB-DECD-55C6-687075E7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Regina Joie enriquez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AA80F-21C8-767C-C3F5-8A0047D17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Single mother of one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Ernesto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Determined to live life to the fullest. Life is an adventure. We have one chance to get the adventure right.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Hobbies: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Playing the guitar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Playing the piano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Reading</a:t>
            </a:r>
          </a:p>
          <a:p>
            <a:pPr marL="514350" lvl="1"/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9B34BF-0038-FB20-485A-351EA899CA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26551" r="13299" b="-2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7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45BD-6377-7988-738D-D0159BAA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Me</a:t>
            </a:r>
            <a:r>
              <a:rPr lang="en-US" b="1" dirty="0" err="1"/>
              <a:t>TILL</a:t>
            </a:r>
            <a:r>
              <a:rPr lang="en-US" dirty="0" err="1"/>
              <a:t>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2C242-9081-5ACE-C547-9FCB3802C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crop</a:t>
            </a:r>
          </a:p>
        </p:txBody>
      </p:sp>
      <p:pic>
        <p:nvPicPr>
          <p:cNvPr id="18" name="Picture Placeholder 17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51FE22D1-2E76-8BFF-754F-171191CD00A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/>
          <a:srcRect l="2573" t="5497" r="-2573" b="20763"/>
          <a:stretch/>
        </p:blipFill>
        <p:spPr>
          <a:xfrm>
            <a:off x="1211589" y="2666998"/>
            <a:ext cx="3195240" cy="1524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EECDBE-44C4-FD7F-C2DC-7D0CCC0F362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Slows erosion, improves soil health, enhances water availability, increases biodiversity, and controls pests and disease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C8DA2-3866-086F-09C2-E6A99E75F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till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3C2EA6-6781-E2F7-789D-5045A81EBE5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minimization of soil disturbance that assist in keeping carbon in the soil and increase biodiversity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6C17FF-512B-A752-D7C6-1BFD32431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reduced till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35AE4B-08A3-20EB-7DDB-333BC95526AA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Soil disturbance is only in the top few inches, allowing for soil microbes to continue to diversify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CA72E9-8E2D-B8F2-2EE6-E4FB057DF166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" b="23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-till corn planting in Albany, Missouri. (Photo CC-licensed by the University of Missouri CAFNR)">
            <a:extLst>
              <a:ext uri="{FF2B5EF4-FFF2-40B4-BE49-F238E27FC236}">
                <a16:creationId xmlns:a16="http://schemas.microsoft.com/office/drawing/2014/main" id="{A9D3A767-7F65-A528-6F44-086CF6D01E7D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 b="14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32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7C29C-1C5D-F7C3-2D27-58426FB73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9820" y="2511598"/>
            <a:ext cx="3195240" cy="576262"/>
          </a:xfrm>
        </p:spPr>
        <p:txBody>
          <a:bodyPr/>
          <a:lstStyle/>
          <a:p>
            <a:pPr algn="ctr"/>
            <a:r>
              <a:rPr lang="en-US" dirty="0"/>
              <a:t>Project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757082-7BAB-8770-7168-6D9369A60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9902" y="2540114"/>
            <a:ext cx="3200400" cy="576262"/>
          </a:xfrm>
        </p:spPr>
        <p:txBody>
          <a:bodyPr/>
          <a:lstStyle/>
          <a:p>
            <a:pPr algn="ctr"/>
            <a:r>
              <a:rPr lang="en-US" dirty="0"/>
              <a:t>Methods</a:t>
            </a:r>
          </a:p>
        </p:txBody>
      </p:sp>
      <p:pic>
        <p:nvPicPr>
          <p:cNvPr id="22" name="Picture Placeholder 21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48A3C1E4-E6B0-7C5D-DFC3-E9ECAAA18AE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3185" b="13185"/>
          <a:stretch>
            <a:fillRect/>
          </a:stretch>
        </p:blipFill>
        <p:spPr>
          <a:xfrm>
            <a:off x="4495800" y="815205"/>
            <a:ext cx="3200400" cy="1524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D546C8-BE33-0829-FD63-D14E85B28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92045" y="2511598"/>
            <a:ext cx="3190741" cy="576262"/>
          </a:xfrm>
        </p:spPr>
        <p:txBody>
          <a:bodyPr/>
          <a:lstStyle/>
          <a:p>
            <a:pPr algn="ctr"/>
            <a:r>
              <a:rPr lang="en-US" dirty="0"/>
              <a:t>findings</a:t>
            </a:r>
          </a:p>
        </p:txBody>
      </p:sp>
      <p:pic>
        <p:nvPicPr>
          <p:cNvPr id="3" name="Picture Placeholder 2" descr="Man at a cornfield">
            <a:extLst>
              <a:ext uri="{FF2B5EF4-FFF2-40B4-BE49-F238E27FC236}">
                <a16:creationId xmlns:a16="http://schemas.microsoft.com/office/drawing/2014/main" id="{6A7C065A-ACD8-EA4C-80C0-712BD564D05A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4232" b="14232"/>
          <a:stretch>
            <a:fillRect/>
          </a:stretch>
        </p:blipFill>
        <p:spPr>
          <a:xfrm>
            <a:off x="8192045" y="815205"/>
            <a:ext cx="3195638" cy="1524000"/>
          </a:xfr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97E4303-6391-FE22-2F2A-B4B46C88E4BE}"/>
              </a:ext>
            </a:extLst>
          </p:cNvPr>
          <p:cNvSpPr txBox="1">
            <a:spLocks/>
          </p:cNvSpPr>
          <p:nvPr/>
        </p:nvSpPr>
        <p:spPr>
          <a:xfrm>
            <a:off x="1965653" y="5407826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Summary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096C3C3-4393-097B-FBA0-2FAE24154627}"/>
              </a:ext>
            </a:extLst>
          </p:cNvPr>
          <p:cNvSpPr txBox="1">
            <a:spLocks/>
          </p:cNvSpPr>
          <p:nvPr/>
        </p:nvSpPr>
        <p:spPr>
          <a:xfrm>
            <a:off x="6601338" y="5407826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thoughts</a:t>
            </a:r>
          </a:p>
        </p:txBody>
      </p:sp>
      <p:pic>
        <p:nvPicPr>
          <p:cNvPr id="20" name="Picture Placeholder 19" descr="A picture containing sky, outdoor, outdoor object, farm machin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696E40B-F2B9-32CB-0A0D-972608AC75F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/>
          <a:srcRect t="14197" b="14197"/>
          <a:stretch>
            <a:fillRect/>
          </a:stretch>
        </p:blipFill>
        <p:spPr>
          <a:xfrm>
            <a:off x="799423" y="815205"/>
            <a:ext cx="3195637" cy="1524000"/>
          </a:xfrm>
        </p:spPr>
      </p:pic>
      <p:pic>
        <p:nvPicPr>
          <p:cNvPr id="21" name="Picture Placeholder 19" descr="Box of vegetables on a farm">
            <a:extLst>
              <a:ext uri="{FF2B5EF4-FFF2-40B4-BE49-F238E27FC236}">
                <a16:creationId xmlns:a16="http://schemas.microsoft.com/office/drawing/2014/main" id="{F24768A9-89A6-B24E-99D8-7DFC3691E4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158" b="14158"/>
          <a:stretch/>
        </p:blipFill>
        <p:spPr>
          <a:xfrm>
            <a:off x="1965256" y="3597159"/>
            <a:ext cx="319563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Placeholder 19" descr="Rolling hills of wheat">
            <a:extLst>
              <a:ext uri="{FF2B5EF4-FFF2-40B4-BE49-F238E27FC236}">
                <a16:creationId xmlns:a16="http://schemas.microsoft.com/office/drawing/2014/main" id="{8B6138CF-6F8F-A649-9294-384448E9143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198" b="14198"/>
          <a:stretch/>
        </p:blipFill>
        <p:spPr>
          <a:xfrm>
            <a:off x="6600941" y="3571123"/>
            <a:ext cx="319563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49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4209-9D25-F9A0-9C7E-D2903723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5E87-16E9-9268-63DA-25FEAE877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Innovative farming methods are being implemented to produce healthier crops</a:t>
            </a:r>
          </a:p>
          <a:p>
            <a:r>
              <a:rPr lang="en-US" sz="2000" dirty="0"/>
              <a:t>Soil health is vital in sustaining living ecosystems that support plants, animals, and humans</a:t>
            </a:r>
          </a:p>
          <a:p>
            <a:endParaRPr lang="en-US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30C1CF-15A3-DF16-5C8A-EDBEE4A1D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91" t="-4668" r="-1345" b="-3150"/>
          <a:stretch/>
        </p:blipFill>
        <p:spPr>
          <a:xfrm>
            <a:off x="6048468" y="66245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7E79D-1051-4382-B9F1-4F444B98329C}"/>
              </a:ext>
            </a:extLst>
          </p:cNvPr>
          <p:cNvSpPr txBox="1"/>
          <p:nvPr/>
        </p:nvSpPr>
        <p:spPr>
          <a:xfrm>
            <a:off x="6096000" y="6323308"/>
            <a:ext cx="597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https://</a:t>
            </a:r>
            <a:r>
              <a:rPr lang="en-US" sz="1100" i="1" dirty="0" err="1"/>
              <a:t>www.nrcs.usda.gov</a:t>
            </a:r>
            <a:r>
              <a:rPr lang="en-US" sz="1100" i="1" dirty="0"/>
              <a:t>/</a:t>
            </a:r>
            <a:r>
              <a:rPr lang="en-US" sz="1100" i="1" dirty="0" err="1"/>
              <a:t>wps</a:t>
            </a:r>
            <a:r>
              <a:rPr lang="en-US" sz="1100" i="1" dirty="0"/>
              <a:t>/portal/</a:t>
            </a:r>
            <a:r>
              <a:rPr lang="en-US" sz="1100" i="1" dirty="0" err="1"/>
              <a:t>nrcs</a:t>
            </a:r>
            <a:r>
              <a:rPr lang="en-US" sz="1100" i="1" dirty="0"/>
              <a:t>/main/soils/health/</a:t>
            </a:r>
          </a:p>
        </p:txBody>
      </p:sp>
    </p:spTree>
    <p:extLst>
      <p:ext uri="{BB962C8B-B14F-4D97-AF65-F5344CB8AC3E}">
        <p14:creationId xmlns:p14="http://schemas.microsoft.com/office/powerpoint/2010/main" val="49057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686D-1913-FE31-F780-FF15E331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tilling?</a:t>
            </a:r>
          </a:p>
        </p:txBody>
      </p:sp>
      <p:pic>
        <p:nvPicPr>
          <p:cNvPr id="9" name="Picture Placeholder 8" descr="Person kneeling in a garden">
            <a:extLst>
              <a:ext uri="{FF2B5EF4-FFF2-40B4-BE49-F238E27FC236}">
                <a16:creationId xmlns:a16="http://schemas.microsoft.com/office/drawing/2014/main" id="{A5A44BCE-6B42-69A1-6711-A3FA921CBC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6374" r="2637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E52E6-5FA8-5D13-D2DC-1D020BC5E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/>
              <a:t>Traditional practice in farming</a:t>
            </a:r>
          </a:p>
          <a:p>
            <a:r>
              <a:rPr lang="en-US" sz="2800" dirty="0"/>
              <a:t>Prepares the soil through agitation</a:t>
            </a:r>
          </a:p>
          <a:p>
            <a:pPr lvl="1"/>
            <a:r>
              <a:rPr lang="en-US" sz="2400" dirty="0"/>
              <a:t>Digging</a:t>
            </a:r>
          </a:p>
          <a:p>
            <a:pPr lvl="1"/>
            <a:r>
              <a:rPr lang="en-US" sz="2400" dirty="0"/>
              <a:t>Stirring</a:t>
            </a:r>
          </a:p>
          <a:p>
            <a:pPr lvl="1"/>
            <a:r>
              <a:rPr lang="en-US" sz="2400" dirty="0"/>
              <a:t>Overturning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5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BENEFITS</a:t>
            </a:r>
          </a:p>
          <a:p>
            <a:r>
              <a:rPr lang="en-US" dirty="0"/>
              <a:t>Aerates the soil</a:t>
            </a:r>
          </a:p>
          <a:p>
            <a:r>
              <a:rPr lang="en-US" dirty="0"/>
              <a:t>Thought to enhance crop yields</a:t>
            </a:r>
          </a:p>
          <a:p>
            <a:r>
              <a:rPr lang="en-US" dirty="0"/>
              <a:t>Assists fertilizer and organic matter to soil sublayers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46792-9242-6BB1-FC5D-02AD68F55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Dependency on fertilizer and chemicals such as pesticides.</a:t>
            </a:r>
          </a:p>
          <a:p>
            <a:r>
              <a:rPr lang="en-US" dirty="0"/>
              <a:t>Significant amounts of energy expended</a:t>
            </a:r>
          </a:p>
          <a:p>
            <a:r>
              <a:rPr lang="en-US" dirty="0"/>
              <a:t>Does not promote carbon sequestration</a:t>
            </a:r>
          </a:p>
        </p:txBody>
      </p:sp>
    </p:spTree>
    <p:extLst>
      <p:ext uri="{BB962C8B-B14F-4D97-AF65-F5344CB8AC3E}">
        <p14:creationId xmlns:p14="http://schemas.microsoft.com/office/powerpoint/2010/main" val="6043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/>
              <a:t>Traditional </a:t>
            </a:r>
            <a:br>
              <a:rPr lang="en-US" sz="3200" dirty="0"/>
            </a:br>
            <a:r>
              <a:rPr lang="en-US" sz="3200" dirty="0"/>
              <a:t>vs </a:t>
            </a:r>
            <a:br>
              <a:rPr lang="en-US" sz="3200" dirty="0"/>
            </a:br>
            <a:r>
              <a:rPr lang="en-US" sz="3200" dirty="0"/>
              <a:t>new </a:t>
            </a:r>
          </a:p>
        </p:txBody>
      </p:sp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89" r="1214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Is the traditional method of tilling required to continue to produce healthy yields of crop or are these new methods of farming more beneficial for healthier yields of crops?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514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0CED7A1-FC83-13AB-77A9-69EE57DC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pic>
        <p:nvPicPr>
          <p:cNvPr id="15" name="Picture 14" descr="Complex maths formulae on a blackboard">
            <a:extLst>
              <a:ext uri="{FF2B5EF4-FFF2-40B4-BE49-F238E27FC236}">
                <a16:creationId xmlns:a16="http://schemas.microsoft.com/office/drawing/2014/main" id="{CCA39009-42F3-4288-EF86-20ABB9FCD4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87" r="1056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225323C-4225-F80E-3E4E-FD8A10C1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Searched open-source data source of USDA for soil data</a:t>
            </a:r>
          </a:p>
          <a:p>
            <a:r>
              <a:rPr lang="en-US" dirty="0"/>
              <a:t>Wrangled research data to focus on tilling, a farming technique</a:t>
            </a:r>
          </a:p>
          <a:p>
            <a:r>
              <a:rPr lang="en-US" dirty="0"/>
              <a:t>Focused data over a 10-year span</a:t>
            </a:r>
          </a:p>
          <a:p>
            <a:r>
              <a:rPr lang="en-US" dirty="0"/>
              <a:t>Developed a hypothesis for relationship between farming technique and crop production</a:t>
            </a:r>
          </a:p>
        </p:txBody>
      </p:sp>
    </p:spTree>
    <p:extLst>
      <p:ext uri="{BB962C8B-B14F-4D97-AF65-F5344CB8AC3E}">
        <p14:creationId xmlns:p14="http://schemas.microsoft.com/office/powerpoint/2010/main" val="3470345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3539</TotalTime>
  <Words>530</Words>
  <Application>Microsoft Macintosh PowerPoint</Application>
  <PresentationFormat>Widescreen</PresentationFormat>
  <Paragraphs>93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To till or not to till    That is the question</vt:lpstr>
      <vt:lpstr>Regina Joie enriquez</vt:lpstr>
      <vt:lpstr>Team MeTILLica</vt:lpstr>
      <vt:lpstr>PowerPoint Presentation</vt:lpstr>
      <vt:lpstr>Project background</vt:lpstr>
      <vt:lpstr>What is tilling?</vt:lpstr>
      <vt:lpstr> tilling</vt:lpstr>
      <vt:lpstr> Traditional  vs  new 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afterthoughts</vt:lpstr>
      <vt:lpstr>Future learning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till or not to till </dc:title>
  <dc:creator>Regina Joie Enriquez</dc:creator>
  <cp:lastModifiedBy>Regina Joie Enriquez</cp:lastModifiedBy>
  <cp:revision>9</cp:revision>
  <cp:lastPrinted>2022-05-05T20:43:51Z</cp:lastPrinted>
  <dcterms:created xsi:type="dcterms:W3CDTF">2022-04-28T04:30:23Z</dcterms:created>
  <dcterms:modified xsi:type="dcterms:W3CDTF">2022-05-09T03:51:45Z</dcterms:modified>
</cp:coreProperties>
</file>